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8" r:id="rId8"/>
    <p:sldId id="261" r:id="rId9"/>
    <p:sldId id="262" r:id="rId10"/>
    <p:sldId id="269" r:id="rId11"/>
    <p:sldId id="263" r:id="rId12"/>
    <p:sldId id="264" r:id="rId13"/>
    <p:sldId id="265" r:id="rId14"/>
    <p:sldId id="266" r:id="rId15"/>
    <p:sldId id="272" r:id="rId16"/>
    <p:sldId id="273" r:id="rId17"/>
    <p:sldId id="276" r:id="rId18"/>
    <p:sldId id="274" r:id="rId19"/>
    <p:sldId id="275" r:id="rId20"/>
    <p:sldId id="277" r:id="rId21"/>
    <p:sldId id="270" r:id="rId22"/>
    <p:sldId id="271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22"/>
  </p:normalViewPr>
  <p:slideViewPr>
    <p:cSldViewPr snapToGrid="0" snapToObjects="1">
      <p:cViewPr varScale="1">
        <p:scale>
          <a:sx n="113" d="100"/>
          <a:sy n="113" d="100"/>
        </p:scale>
        <p:origin x="179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raise.mit.edu/create" TargetMode="External"/><Relationship Id="rId7" Type="http://schemas.openxmlformats.org/officeDocument/2006/relationships/image" Target="../media/image1.emf"/><Relationship Id="rId2" Type="http://schemas.openxmlformats.org/officeDocument/2006/relationships/hyperlink" Target="https://teachablemachine.withgoogl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refly.adobe.com/" TargetMode="External"/><Relationship Id="rId5" Type="http://schemas.openxmlformats.org/officeDocument/2006/relationships/hyperlink" Target="https://designer.microsoft.com/" TargetMode="External"/><Relationship Id="rId4" Type="http://schemas.openxmlformats.org/officeDocument/2006/relationships/hyperlink" Target="https://makeairobot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AI </a:t>
            </a:r>
            <a:r>
              <a:rPr b="1" dirty="0" err="1"/>
              <a:t>en</a:t>
            </a:r>
            <a:r>
              <a:rPr b="1" dirty="0"/>
              <a:t> </a:t>
            </a:r>
            <a:r>
              <a:rPr b="1" dirty="0" err="1"/>
              <a:t>Interactieve</a:t>
            </a:r>
            <a:r>
              <a:rPr b="1" dirty="0"/>
              <a:t> Technologie met Scratch &amp; Teachable Machine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Leer hoe je </a:t>
            </a:r>
            <a:r>
              <a:rPr dirty="0" err="1"/>
              <a:t>een</a:t>
            </a:r>
            <a:r>
              <a:rPr dirty="0"/>
              <a:t> AI-model </a:t>
            </a:r>
            <a:r>
              <a:rPr dirty="0" err="1"/>
              <a:t>traint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koppelt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Scratch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D76B40F6-B1CE-CC53-D19F-7FF3DCD1646F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585170AF-D3CF-FD92-1DF2-E8F012AB8F3F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33C84440-5452-ACA2-3FA2-B6DE134ED571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01C9C91A-1A24-38A2-559A-939496A63859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7FA6081B-BFAA-06E5-A938-0BBCC0E943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sp>
        <p:nvSpPr>
          <p:cNvPr id="9" name="Tekstvak 8">
            <a:extLst>
              <a:ext uri="{FF2B5EF4-FFF2-40B4-BE49-F238E27FC236}">
                <a16:creationId xmlns:a16="http://schemas.microsoft.com/office/drawing/2014/main" id="{639F49B4-5AAC-6BEB-3A1D-5F1A274E8290}"/>
              </a:ext>
            </a:extLst>
          </p:cNvPr>
          <p:cNvSpPr txBox="1"/>
          <p:nvPr/>
        </p:nvSpPr>
        <p:spPr>
          <a:xfrm>
            <a:off x="2826764" y="5454134"/>
            <a:ext cx="349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Ruben Rump – </a:t>
            </a:r>
            <a:r>
              <a:rPr lang="nl-NL" dirty="0" err="1"/>
              <a:t>r.rump@sintlucas.nl</a:t>
            </a:r>
            <a:endParaRPr lang="nl-N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BF277-DDB6-FC1E-0838-94629A56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04CE5C8D-0AD7-336E-0C8E-6E01D94A74C5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BB0E694F-E502-441A-2BDB-73BB8A0F44F3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4C1F6380-6556-4B19-A08D-0A4589BCD398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2A437D4C-9DC7-B2CF-0FBC-6D1A22616341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4D04A671-8FE9-5D88-3538-CAEC56E523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13" name="prediction">
            <a:hlinkClick r:id="" action="ppaction://media"/>
            <a:extLst>
              <a:ext uri="{FF2B5EF4-FFF2-40B4-BE49-F238E27FC236}">
                <a16:creationId xmlns:a16="http://schemas.microsoft.com/office/drawing/2014/main" id="{1C80F1EE-7716-0327-6812-A33BE08AAD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37351" y="1037998"/>
            <a:ext cx="5045457" cy="478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3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0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Doel en Benodigdheden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Doel van de workshop: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AI-model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trainen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met Teachable Machine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Koppeling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met Scratch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Basisprincipes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programmeren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Benodigdheden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Laptop/computer met internet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en een webcam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Scratch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via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playground.raise.mit.edu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/create/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Teachable Machine: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teachablemachine.withgoogle.com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Optioneel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micro:bit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de website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makeairobots.com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964BA54C-8E7A-DAAD-6153-A9305AC7E650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16592274-175E-FECA-ADFB-0D5408C1B0AD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9AB26154-B99A-2740-E291-769B130CB775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03277862-79C1-DEEE-A7BF-9A12F1DA216E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57150D1F-AE89-4EDE-A909-5E1A95FC8D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Wat is Interactieve Technologie?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Interactieve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omvat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apparaten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waarmee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gebruikers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kunnen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communiceren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zoals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Touchscreens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VR/AR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Spraakgestuurde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assistenten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AI-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modellen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zoals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Teachable Machine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24869F60-2187-7DAB-7531-09BC1DDA3DA0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8299904B-E97B-51CD-84CC-A93DAACB09E9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63AF6C48-B66E-DA50-DCF7-07A952E672BA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DB4F2739-0C66-70D5-895A-3C5F35C77526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67FFA063-07ED-054D-810B-CCE2205257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1026" name="Picture 2" descr="De kracht van robots in interactief leren - Interactive Robotics">
            <a:extLst>
              <a:ext uri="{FF2B5EF4-FFF2-40B4-BE49-F238E27FC236}">
                <a16:creationId xmlns:a16="http://schemas.microsoft.com/office/drawing/2014/main" id="{91DD76B0-6077-E207-E433-C37B52F57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06" y="4322422"/>
            <a:ext cx="2806865" cy="187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Structuur</a:t>
            </a:r>
            <a:r>
              <a:rPr dirty="0"/>
              <a:t> van de Workshop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Introductie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(5 min)</a:t>
            </a:r>
          </a:p>
          <a:p>
            <a:pPr marL="0" indent="0">
              <a:buNone/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AI-model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trainen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(15 min)</a:t>
            </a:r>
          </a:p>
          <a:p>
            <a:pPr marL="0" indent="0">
              <a:buNone/>
            </a:pP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AI koppelen aan Scratch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(15 min)</a:t>
            </a:r>
          </a:p>
          <a:p>
            <a:pPr marL="0" indent="0">
              <a:buNone/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Afsluiting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testen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(15 min)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BBF2637F-0AED-94D8-5751-4C92D7F67585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778A1146-2D2D-7842-186F-FE1990D6D8B8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E8D7CB3D-6196-B553-1863-B3BA7411BD17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C57D438F-DBC3-F62F-FB5C-D0D091E2FB8C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140A43C1-433E-C553-FEF3-5E68DF7636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2052" name="Picture 4" descr="What is Machine Learning? - Let's Talk Science">
            <a:extLst>
              <a:ext uri="{FF2B5EF4-FFF2-40B4-BE49-F238E27FC236}">
                <a16:creationId xmlns:a16="http://schemas.microsoft.com/office/drawing/2014/main" id="{15B08E4E-C850-B278-2C3E-DEB8192E2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24" y="3429000"/>
            <a:ext cx="2427514" cy="242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486" y="1023257"/>
            <a:ext cx="8229600" cy="452596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nl-NL" sz="2000" b="1" i="0" u="sng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Teachable</a:t>
            </a:r>
            <a:r>
              <a:rPr lang="nl-NL" sz="20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machine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gaat over Machine Learning (ML)</a:t>
            </a:r>
            <a:endParaRPr 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Machine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 een bredere overkoepelende term voor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algoritmes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die leren van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zonder expliciet geprogrammeerd te zijn.</a:t>
            </a:r>
          </a:p>
          <a:p>
            <a:pPr marL="0" indent="0" algn="l">
              <a:buNone/>
            </a:pPr>
            <a:endParaRPr 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Het omvat technieken zoals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supervised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(leren met gelabelde data),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unsupervised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(patronen vinden zonder labels) en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reinforcement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(leren door beloningen).</a:t>
            </a:r>
          </a:p>
          <a:p>
            <a:pPr marL="0" indent="0" algn="l">
              <a:buNone/>
            </a:pPr>
            <a:endParaRPr 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Voorbeelden: 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gezichtsherkenning en aanbevelingssystemen.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6FD9ECCF-485A-C38F-06D6-2E5861DF69CC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788727DC-159F-BBDB-BC1A-BC8054FFE111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961D7E16-F994-7EE9-308D-2938F19CEDDC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454C027C-C29B-599E-0CBC-7076325E5E85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AFFCFB76-7052-AC7E-EAB1-21C8AF5DCA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7A461-3C24-F0B2-CBCD-06409A17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585C-6088-ADD8-8A95-A4222E7CD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348343"/>
            <a:ext cx="8229600" cy="452596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Generatieve AI</a:t>
            </a:r>
            <a:endParaRPr 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Generatieve AI is een specifieke toepassing van machine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die nieuwe content kan creëren, zoals tekst, afbeeldingen, muziek of code.</a:t>
            </a: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Het gebruikt technieken zoals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en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generative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adversarial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networks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GANs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of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transformatormodellen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(zoals GPT en DALL·E).</a:t>
            </a:r>
          </a:p>
          <a:p>
            <a:pPr marL="0" indent="0" algn="l">
              <a:buNone/>
            </a:pPr>
            <a:endParaRPr lang="nl-NL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Voorbeelden: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ChatGPT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(tekst genereren), DALL·E (afbeeldingen maken), en AI-muziekcomposities.</a:t>
            </a:r>
          </a:p>
          <a:p>
            <a:pPr marL="0" indent="0" algn="l">
              <a:buNone/>
            </a:pPr>
            <a:endParaRPr lang="nl-NL" sz="20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Samengevat:</a:t>
            </a:r>
          </a:p>
          <a:p>
            <a:pPr marL="0" indent="0" algn="l">
              <a:buNone/>
            </a:pPr>
            <a:endParaRPr lang="nl-NL" sz="20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Machine 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= het algemene concept van leren uit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Generatieve AI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= een specifieke vorm van machine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die nieuwe content kan maken.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5DBF79A8-682E-2721-ACAA-9DD443CD0F11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DA04C635-43EB-BAF7-BE44-3D85AAD69CB3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F6F6A69D-F499-DC51-D67D-404C7210B68F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FC9BF5E3-A614-F3F9-0A24-59A21B0B1374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71D4AFFA-0198-5E70-1BEF-60B5034DF7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00752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Wat is Teachable Machine?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Google’s tool om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zonder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code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AI-model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trainen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Maakt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gebruik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beeldherkenning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geluidsdetectie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pose-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detectie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Link: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teachablemachine.withgoogle.com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96EF167F-52A2-70E5-8F88-5CB4495AF788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96145CF2-6650-1E2B-418D-CCF5F89566C1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38931FCA-CD77-C15C-E1DE-7A309B37D8DE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05033527-9BFD-81A3-55C6-0F80D1E340C6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77F075DC-0703-B6FF-678A-58D9741091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9" name="Picture 2" descr="1. Teachable Machine and Scratch – Woven Learning and Technology 501.c3">
            <a:extLst>
              <a:ext uri="{FF2B5EF4-FFF2-40B4-BE49-F238E27FC236}">
                <a16:creationId xmlns:a16="http://schemas.microsoft.com/office/drawing/2014/main" id="{29873A55-7724-CDAC-DD43-FCF185239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93" y="3429000"/>
            <a:ext cx="6172200" cy="251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Wat is Scratch?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Visuele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programmeeromgeving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voor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interactieve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projecten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Blok-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gebaseerde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code (drag &amp; drop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Koppeling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mogelijk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met AI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sensoren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Standaard locatie: </a:t>
            </a:r>
            <a:r>
              <a:rPr lang="nl-N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scratch.mit.edu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De specifieke AI versie: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playground.raise.mit.edu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/create/</a:t>
            </a:r>
            <a:endParaRPr lang="nl-N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BBF42AB8-C87D-5671-CF1F-C43F101BAE1B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33B08FF1-8A96-EC88-1659-A9D5EFBAF92A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06DEB561-6389-F4C0-CC66-5AAE3577D5D7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F8682691-C6AC-013D-6DA5-17BC8E0908B6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510A37A9-11E5-0A48-8604-DD80FB5D4D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4098" name="Picture 2" descr="Scratch (programmeertaal) - Wikipedia">
            <a:extLst>
              <a:ext uri="{FF2B5EF4-FFF2-40B4-BE49-F238E27FC236}">
                <a16:creationId xmlns:a16="http://schemas.microsoft.com/office/drawing/2014/main" id="{FB2E6312-AACE-D67F-C256-9C588DC29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822" y="4804039"/>
            <a:ext cx="2481942" cy="155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6CBB1-558A-BAA6-21DE-A0D84C239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82F04-C4AA-F6AE-2B2D-9300DF7C6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Wat is Scratch?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76D6-CE67-EA5A-3999-E7BB0E95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Scratch is gebouwd op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HTML5 en 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WebGL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De Scratch-editor draait volledig in de browser en gebruikt een visuele programmeeromgeving gebaseerd op </a:t>
            </a:r>
            <a:r>
              <a:rPr lang="nl-NL" sz="20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Blockly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een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-bibliotheek van Google voor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blokgebaseerd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programmeren.</a:t>
            </a: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Scratch-projecten worden opgeslagen als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.sb3-bestanden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die eigenlijk gecomprimeerde ZIP-bestanden zijn met JSON-data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sz="20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Object </a:t>
            </a:r>
            <a:r>
              <a:rPr lang="nl-NL" sz="20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Notation</a:t>
            </a: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 algn="l">
              <a:buNone/>
            </a:pPr>
            <a:endParaRPr lang="nl-NL" sz="20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Uitwisseling van data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wanneer je een Scratch-project exporteert of bewerkt, worden blokken en instellingen opgeslagen in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JSON-formaat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Scratch gebruikt JSON om externe gegevens (zoals variabelen in de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of AI-extensies) te structureren. Als je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chatgpt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wilt gebruiken om Scratch code te ontwerpen of voor te bereiden kan dat dus via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json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0F19F632-BD8B-16AF-5B8E-AE099680C52B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2A7C5980-3283-6DA6-1200-62C6B05FE182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42FEC97E-FB79-5269-8C31-EDEC558D0821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FC3EDAF2-2121-8E7C-D52D-CD48738B63D5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76C3C4D9-77C8-B3D9-A903-D9AF177980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02504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AI-model </a:t>
            </a:r>
            <a:r>
              <a:rPr dirty="0" err="1"/>
              <a:t>trainen</a:t>
            </a:r>
            <a:r>
              <a:rPr dirty="0"/>
              <a:t> in Teachable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Ga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teachablemachine.withgoogle.com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/train</a:t>
            </a: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Kies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Projectafbeelding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Maak twee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klassen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bijv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'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Blij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gezicht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'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'Boos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gezicht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Maak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beelden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klasse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Klik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op Train Model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Exporteer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het model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kopieer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 link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2ECE518B-BA11-CC52-5CC5-C423B62E9164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016878D8-7032-5B83-B4A4-0E4C603C7335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5AC0A18D-C1AC-DA0B-57EA-39AA70E83049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FEE359FF-8139-561D-36FC-714B19A41079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EC3F6501-1D0F-E111-C266-0C7E7C08BF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9" name="Afbeelding 8" descr="Afbeelding met tekst, schermopname, Website, ontwerp&#10;&#10;Door AI gegenereerde inhoud is mogelijk onjuist.">
            <a:extLst>
              <a:ext uri="{FF2B5EF4-FFF2-40B4-BE49-F238E27FC236}">
                <a16:creationId xmlns:a16="http://schemas.microsoft.com/office/drawing/2014/main" id="{23BDA7B5-0970-DA9F-58E6-236D9F18A8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281" y="1714498"/>
            <a:ext cx="1910998" cy="1143001"/>
          </a:xfrm>
          <a:prstGeom prst="rect">
            <a:avLst/>
          </a:prstGeom>
        </p:spPr>
      </p:pic>
      <p:pic>
        <p:nvPicPr>
          <p:cNvPr id="10" name="Afbeelding 9" descr="Afbeelding met tekst, Menselijk gezicht, Website, Webpagina&#10;&#10;Door AI gegenereerde inhoud is mogelijk onjuist.">
            <a:extLst>
              <a:ext uri="{FF2B5EF4-FFF2-40B4-BE49-F238E27FC236}">
                <a16:creationId xmlns:a16="http://schemas.microsoft.com/office/drawing/2014/main" id="{4D667E04-7CFA-AA89-EEE3-255DD37537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53" y="3154359"/>
            <a:ext cx="1935170" cy="1058412"/>
          </a:xfrm>
          <a:prstGeom prst="rect">
            <a:avLst/>
          </a:prstGeom>
        </p:spPr>
      </p:pic>
      <p:pic>
        <p:nvPicPr>
          <p:cNvPr id="11" name="Afbeelding 10" descr="Afbeelding met tekst, schermopname, Webpagina, Website&#10;&#10;Door AI gegenereerde inhoud is mogelijk onjuist.">
            <a:extLst>
              <a:ext uri="{FF2B5EF4-FFF2-40B4-BE49-F238E27FC236}">
                <a16:creationId xmlns:a16="http://schemas.microsoft.com/office/drawing/2014/main" id="{43E38E35-C083-D9FD-0436-AB47087B9B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53" y="4509631"/>
            <a:ext cx="1907414" cy="954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koppelen aan Scratch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Open Scratch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Klik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linksonder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Extensies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Zoek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voeg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Teachable Machine-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extensie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toe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 sprite met de AI-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herkenning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0318176A-DA62-E756-4EE3-E632B84B92A4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30B411CD-561C-7CA0-105D-56D118CD1F62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34C3092E-B4B3-AA6A-9462-5F506C37972F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18BE2C49-41FC-BF95-23F7-696B9B34129E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A5FCECD0-D9DE-237E-449C-55C3F498D8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9" name="Afbeelding 8" descr="Afbeelding met tekst, schermopname, Lettertype, Merk&#10;&#10;Door AI gegenereerde inhoud is mogelijk onjuist.">
            <a:extLst>
              <a:ext uri="{FF2B5EF4-FFF2-40B4-BE49-F238E27FC236}">
                <a16:creationId xmlns:a16="http://schemas.microsoft.com/office/drawing/2014/main" id="{F77844D5-7582-08FB-E419-F8A21A55B8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756" y="1578159"/>
            <a:ext cx="1041359" cy="1665784"/>
          </a:xfrm>
          <a:prstGeom prst="rect">
            <a:avLst/>
          </a:prstGeom>
        </p:spPr>
      </p:pic>
      <p:pic>
        <p:nvPicPr>
          <p:cNvPr id="10" name="Afbeelding 9" descr="Afbeelding met tekst, Website, Webpagina, Onlineadvertenties&#10;&#10;Door AI gegenereerde inhoud is mogelijk onjuist.">
            <a:extLst>
              <a:ext uri="{FF2B5EF4-FFF2-40B4-BE49-F238E27FC236}">
                <a16:creationId xmlns:a16="http://schemas.microsoft.com/office/drawing/2014/main" id="{0167FA99-FD9B-8BD3-8BF5-10F11A2E0B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281" y="3471717"/>
            <a:ext cx="1995805" cy="10585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Voorbeeld Scratch Code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816E20DA-009D-9E5D-AB25-B49FC9E1B41F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791FD62C-7AE6-21A4-5EA6-7C77D145E042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14622354-F173-0FCD-13CD-5DD498822703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25A71493-3E9D-9B43-C352-13FA00E0575E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06289C3C-99F8-0235-FF91-2386C2D708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11" name="Afbeelding 10" descr="Afbeelding met tekst, schermopname, ontwerp&#10;&#10;Door AI gegenereerde inhoud is mogelijk onjuist.">
            <a:extLst>
              <a:ext uri="{FF2B5EF4-FFF2-40B4-BE49-F238E27FC236}">
                <a16:creationId xmlns:a16="http://schemas.microsoft.com/office/drawing/2014/main" id="{91402B98-2FD0-ECAB-1B1A-4AA1913C2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635000"/>
            <a:ext cx="6934200" cy="558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Testen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Test of de AI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Scratch correct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samenwerken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Er zijn diverse problemen mogelijk:</a:t>
            </a: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Verkeerde browser (bij voorkeur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chrome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Webcam geen toestemming gegeven of niet werkend (soms met schuifje).</a:t>
            </a:r>
          </a:p>
          <a:p>
            <a:pPr>
              <a:buFontTx/>
              <a:buChar char="-"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Te veel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sprites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in het programma. </a:t>
            </a: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Begin met een eenvoudig voorbeeld in je les.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Optioneel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micro:bit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Make AI Robots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verkennen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9B542233-D778-03EC-C5B3-7FDFEC5386D3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9C8C1DF2-4909-0D54-3F67-130379FCBE86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CAC6E619-2597-388E-7797-C0B04F8073E0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F75BC70E-4A3D-0EDB-042B-9B801F4518A3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95A78673-F7D4-0A6C-B7F7-CC16902983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E27A5-05AF-92D3-203E-E4A5A4B9F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tekst, schermopname, Lettertype, Kleurrijkheid&#10;&#10;Door AI gegenereerde inhoud is mogelijk onjuist.">
            <a:extLst>
              <a:ext uri="{FF2B5EF4-FFF2-40B4-BE49-F238E27FC236}">
                <a16:creationId xmlns:a16="http://schemas.microsoft.com/office/drawing/2014/main" id="{15F0E553-9FE3-F6E9-DF54-B5225F813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0" y="2601037"/>
            <a:ext cx="4069080" cy="40771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749519-DB1F-6BCD-EA8F-D963AE7DE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949" y="28181"/>
            <a:ext cx="8229600" cy="1143000"/>
          </a:xfrm>
        </p:spPr>
        <p:txBody>
          <a:bodyPr/>
          <a:lstStyle/>
          <a:p>
            <a:r>
              <a:rPr lang="nl-NL" dirty="0"/>
              <a:t>Testen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12A53-6CC6-C4BE-A718-AE50CEA24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03663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Probeer wat meer mogelijkheden!</a:t>
            </a:r>
          </a:p>
          <a:p>
            <a:pPr marL="0" indent="0">
              <a:buNone/>
            </a:pP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Voeg </a:t>
            </a: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loops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(herhaalblokken) toe.</a:t>
            </a: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Gebruik </a:t>
            </a:r>
            <a:r>
              <a:rPr lang="nl-N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-statements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als-dan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blokken).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3C69CBF2-C479-EDF0-824D-68580BD19B18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211D501C-00EA-7585-CD8E-41F58EE15853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4814A542-7F2B-B60F-B1BB-3BED3C6F6A63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593F6B30-00D0-EEA9-6715-A0C6FD2C5FE3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40B5CF30-936F-A834-03CD-318F7A095C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9499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58E43-B213-B6B8-1F67-C1DE49356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46D5B-41CF-D670-9FE8-6363ACF65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949" y="28181"/>
            <a:ext cx="8229600" cy="1143000"/>
          </a:xfrm>
        </p:spPr>
        <p:txBody>
          <a:bodyPr/>
          <a:lstStyle/>
          <a:p>
            <a:r>
              <a:rPr lang="nl-NL" dirty="0" err="1"/>
              <a:t>Ideeen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4C5DC-03F8-2A91-C0AA-A4A8CDD6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93" y="1228867"/>
            <a:ext cx="8229600" cy="4525963"/>
          </a:xfrm>
        </p:spPr>
        <p:txBody>
          <a:bodyPr/>
          <a:lstStyle/>
          <a:p>
            <a:pPr marL="0" indent="0" algn="l">
              <a:buNone/>
            </a:pPr>
            <a:r>
              <a:rPr lang="nl-NL" sz="20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Fitness Coach 🏋️</a:t>
            </a:r>
          </a:p>
          <a:p>
            <a:pPr marL="0" indent="0" algn="l">
              <a:buNone/>
            </a:pP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🧩 </a:t>
            </a:r>
            <a:r>
              <a:rPr lang="nl-NL" sz="20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Concept:</a:t>
            </a: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nl-NL" sz="20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Teachable</a:t>
            </a: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Machine herkent of een leerling een push-up, </a:t>
            </a:r>
            <a:r>
              <a:rPr lang="nl-NL" sz="2000" b="0" i="0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squat</a:t>
            </a: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of jumping jack doet. Scratch geeft feedback.</a:t>
            </a:r>
            <a:b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Wat gebeurt er in Scratch?</a:t>
            </a: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Push-up → Scratch zegt: "Goed bezig, nog 5 te gaan!"</a:t>
            </a:r>
          </a:p>
          <a:p>
            <a:pPr marL="0" indent="0" algn="l">
              <a:buNone/>
            </a:pPr>
            <a:b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642CBFF7-973F-97C5-399C-AA63290753EA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A28776CA-2059-5E75-2B5F-3DB0DAFAF952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B371831B-F45C-DC2F-3D27-27232E6A4DAC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BE0CC6C9-128A-506D-477B-BBA11361FD6D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D0CC3433-7520-16FD-16A2-9646A670D3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37616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F21F6-0425-01C0-0335-A485EAAF5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E5E6D-DAD5-234E-94C9-7347772EC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949" y="28181"/>
            <a:ext cx="8229600" cy="1143000"/>
          </a:xfrm>
        </p:spPr>
        <p:txBody>
          <a:bodyPr/>
          <a:lstStyle/>
          <a:p>
            <a:r>
              <a:rPr lang="nl-NL" dirty="0" err="1"/>
              <a:t>Ideeen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2977B-F94F-9F19-28CB-F14BC94D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93" y="1228867"/>
            <a:ext cx="8229600" cy="4525963"/>
          </a:xfrm>
        </p:spPr>
        <p:txBody>
          <a:bodyPr/>
          <a:lstStyle/>
          <a:p>
            <a:pPr marL="0" indent="0" algn="l">
              <a:buNone/>
            </a:pPr>
            <a:r>
              <a:rPr lang="nl-NL" sz="20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Fitness Coach 🏋️</a:t>
            </a:r>
          </a:p>
          <a:p>
            <a:pPr marL="0" indent="0" algn="l">
              <a:buNone/>
            </a:pP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b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D9FFBDBE-1FCD-BD71-E649-7AC5F3C175E9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74931AFC-E349-0F5C-768E-4B29F0E63DC6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BE0DD7B9-AE30-DF36-1E08-A388BB053E48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4A304FD8-C121-845B-7944-81245D3486E8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2E99F670-EC01-2B62-B9F0-42400B7DC7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9" name="Afbeelding 8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D243FA15-12AE-57D6-30A4-D58D5F004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477" y="2000694"/>
            <a:ext cx="3184510" cy="438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448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72DF0-A284-8B4C-DD2A-50661A353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6DE0-0DC0-B512-DFA9-6A2E2866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949" y="28181"/>
            <a:ext cx="8229600" cy="1143000"/>
          </a:xfrm>
        </p:spPr>
        <p:txBody>
          <a:bodyPr/>
          <a:lstStyle/>
          <a:p>
            <a:r>
              <a:rPr lang="nl-NL" dirty="0"/>
              <a:t>Ideeën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5A631-FB7B-8F50-2E02-337662ED2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1446479"/>
            <a:ext cx="8229600" cy="4525963"/>
          </a:xfrm>
        </p:spPr>
        <p:txBody>
          <a:bodyPr/>
          <a:lstStyle/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tovenarij 🔐</a:t>
            </a: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🧩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Concept: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Leerlingen moeten verschillende poses maken met een toverstaf.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🔧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Wat gebeurt er in Scratch?</a:t>
            </a: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Toverstaf omhoog → iets schuift weg.</a:t>
            </a: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Toverstaf omlaag → iets schuift weer terug.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E05074BA-69C3-9B37-9053-899F2F08B1B7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611CA5D9-C4A5-1885-648D-D74A2EE508C7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CA35A688-AB15-2A40-FA6A-66EB181989EA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D4EDB0C0-1A91-7743-DD39-A8FEC9AB739F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609BAEE1-D840-A10B-9E27-B0FAC55A5A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10" name="Afbeelding 9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BFC23FBC-9814-C593-B86D-EC475C4E0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253" y="3185160"/>
            <a:ext cx="2780727" cy="284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29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8715-456E-5CB8-135C-1574C5451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4C735-DD6E-A53B-BD14-0A7C417DB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949" y="28181"/>
            <a:ext cx="8229600" cy="1143000"/>
          </a:xfrm>
        </p:spPr>
        <p:txBody>
          <a:bodyPr/>
          <a:lstStyle/>
          <a:p>
            <a:r>
              <a:rPr lang="nl-NL" dirty="0"/>
              <a:t>Ideeën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76440-70E5-5358-2C13-2A197E2E8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93" y="1166018"/>
            <a:ext cx="8229600" cy="4525963"/>
          </a:xfrm>
        </p:spPr>
        <p:txBody>
          <a:bodyPr/>
          <a:lstStyle/>
          <a:p>
            <a:pPr marL="0" indent="0" algn="l">
              <a:buNone/>
            </a:pP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 Productontwerp Assistent 🛠️</a:t>
            </a:r>
          </a:p>
          <a:p>
            <a:pPr marL="0" indent="0" algn="l">
              <a:buNone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🧩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Concept: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Teachable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Machine herkent verschillende materialen (bijv. hout, plastic, stof) en laat Scratch voorstellen doen voor productontwerp.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🔧 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Wat gebeurt er in Scratch?</a:t>
            </a:r>
            <a:endParaRPr lang="nl-NL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Herkent hout → "Duurzaam en stevig, goed voor meubels!"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Herkent plastic → "Lichtgewicht en goedkoop, goed voor gadgets!"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l-NL" sz="20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0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3AD5B201-C153-0C45-7838-378CFF7DF9C2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26F47076-861C-61E4-68E5-7CD50F1E3DBB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8FD5C02D-F0EA-0F5E-1D76-7CBC42338919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82275ECA-B7B0-5935-BEDB-C06C2A7E7238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48CC9CA7-4882-10A0-4643-AF3DF0ACA7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07613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8455-12B5-B331-BE24-88DA6609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6ADC-6795-F4C7-8E1F-7B66E2D61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949" y="28181"/>
            <a:ext cx="8229600" cy="1143000"/>
          </a:xfrm>
        </p:spPr>
        <p:txBody>
          <a:bodyPr/>
          <a:lstStyle/>
          <a:p>
            <a:r>
              <a:rPr lang="nl-NL" dirty="0"/>
              <a:t>Ideeën</a:t>
            </a: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F682774E-D4F8-19AE-D65F-CA26F531E2D3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5B0724F2-B601-BF11-2006-2BDF2CD092CF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A65310CE-B3EE-87EE-10CB-B20B2E93A40D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A4748E38-D3BC-BDB8-E84B-736C51171A6E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79C51C51-BF4C-2C5E-54A0-EACCB821D6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10" name="Afbeelding 9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5F6D89BB-8BD8-6B9E-6B71-8923DA2D58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22" r="4435"/>
          <a:stretch/>
        </p:blipFill>
        <p:spPr>
          <a:xfrm>
            <a:off x="2743199" y="965200"/>
            <a:ext cx="3916681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02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00A6A-BE2A-C4C4-D13F-64475295C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121D-C8F2-F0A5-9CC4-85C35BB0E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Afronding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C60D3-DC6B-AB97-B731-A22991DD9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Optioneel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micro:bit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MakeAIRobots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08B43818-BEB4-879F-92B9-D1E4BA673A1F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1B74C0C6-A1F7-1A15-F5AA-87253B71E381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D45F49BC-701B-FF30-071E-75392D549CEF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DC53FC88-11A6-C890-B522-F8FB1536EEE1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E397C613-60B1-5E26-9BB5-0FA0E6DAE5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10" name="Afbeelding 9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98D679D5-B6A2-20BD-AB65-1013FB32A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97013"/>
            <a:ext cx="3941293" cy="2760787"/>
          </a:xfrm>
          <a:prstGeom prst="rect">
            <a:avLst/>
          </a:prstGeom>
        </p:spPr>
      </p:pic>
      <p:pic>
        <p:nvPicPr>
          <p:cNvPr id="12" name="Afbeelding 11" descr="Afbeelding met tekst, schermopname, Merk, Lettertype&#10;&#10;Door AI gegenereerde inhoud is mogelijk onjuist.">
            <a:extLst>
              <a:ext uri="{FF2B5EF4-FFF2-40B4-BE49-F238E27FC236}">
                <a16:creationId xmlns:a16="http://schemas.microsoft.com/office/drawing/2014/main" id="{A8893C5B-09D5-F69D-A9F8-50D5EB151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535" y="2497013"/>
            <a:ext cx="3311222" cy="38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54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08CE8-99B6-8A2F-A257-64C2B4292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D3CD45CC-C8F6-E82E-A935-0B52E1EC0252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027EB35F-4607-D064-BCCA-0BE3666AF7D7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809CC8CA-619F-1A8D-0988-7CA84BCDFD10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9380EBE9-B096-1A1F-DED3-BD7FEF3946FF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3739B531-2C45-024D-B49A-83DA0C9905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  <p:pic>
        <p:nvPicPr>
          <p:cNvPr id="5122" name="Picture 2" descr="Tiny Sorter Tutorial : 7 Steps - Instructables">
            <a:extLst>
              <a:ext uri="{FF2B5EF4-FFF2-40B4-BE49-F238E27FC236}">
                <a16:creationId xmlns:a16="http://schemas.microsoft.com/office/drawing/2014/main" id="{447C13DF-B19F-356E-4554-3114730CF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878" y="1931190"/>
            <a:ext cx="4481830" cy="252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53E1B-8978-A9B6-0CB4-77833192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F565-03B7-4170-15C3-B545EE188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Links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0454-1199-40A8-1A95-808EB767A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178" y="1417638"/>
            <a:ext cx="6553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https://teachablemachine.withgoogle.com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https://playground.raise.mit.edu/create</a:t>
            </a:r>
            <a:endParaRPr 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hlinkClick r:id="rId4"/>
              </a:rPr>
              <a:t>https://makeairobots.com</a:t>
            </a:r>
            <a:endParaRPr lang="nl-NL" sz="2000" dirty="0"/>
          </a:p>
          <a:p>
            <a:pPr marL="0" indent="0">
              <a:buNone/>
            </a:pPr>
            <a:r>
              <a:rPr lang="nl-NL" sz="2000" dirty="0">
                <a:hlinkClick r:id="rId5"/>
              </a:rPr>
              <a:t>https://designer.microsoft.com</a:t>
            </a:r>
            <a:endParaRPr lang="nl-NL" sz="2000" dirty="0"/>
          </a:p>
          <a:p>
            <a:pPr marL="0" indent="0">
              <a:buNone/>
            </a:pPr>
            <a:r>
              <a:rPr lang="nl-NL" sz="2000" dirty="0">
                <a:hlinkClick r:id="rId6"/>
              </a:rPr>
              <a:t>https://firefly.adobe.com</a:t>
            </a:r>
            <a:endParaRPr lang="nl-NL" sz="2000" dirty="0"/>
          </a:p>
          <a:p>
            <a:pPr marL="0" indent="0">
              <a:buNone/>
            </a:pPr>
            <a:endParaRPr sz="2000"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6F9E5194-CB48-5486-A4CC-24D7AD0D9870}"/>
              </a:ext>
            </a:extLst>
          </p:cNvPr>
          <p:cNvGrpSpPr/>
          <p:nvPr/>
        </p:nvGrpSpPr>
        <p:grpSpPr>
          <a:xfrm>
            <a:off x="0" y="6584342"/>
            <a:ext cx="9144000" cy="273657"/>
            <a:chOff x="0" y="6294430"/>
            <a:chExt cx="12208328" cy="368038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C3CC7D23-4A25-DB33-4295-B4850716D7B8}"/>
                </a:ext>
              </a:extLst>
            </p:cNvPr>
            <p:cNvSpPr/>
            <p:nvPr/>
          </p:nvSpPr>
          <p:spPr>
            <a:xfrm>
              <a:off x="0" y="6294431"/>
              <a:ext cx="12207777" cy="36803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rgbClr val="FF6600"/>
                </a:solidFill>
              </a:endParaRPr>
            </a:p>
          </p:txBody>
        </p: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232A56F0-2D93-74B5-B040-63A34775337F}"/>
                </a:ext>
              </a:extLst>
            </p:cNvPr>
            <p:cNvGrpSpPr/>
            <p:nvPr/>
          </p:nvGrpSpPr>
          <p:grpSpPr>
            <a:xfrm>
              <a:off x="9145940" y="6294430"/>
              <a:ext cx="3062388" cy="368037"/>
              <a:chOff x="9145940" y="6294430"/>
              <a:chExt cx="3062388" cy="368037"/>
            </a:xfrm>
          </p:grpSpPr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9B45B451-B3EB-C0DD-DD46-F5E151F4D97D}"/>
                  </a:ext>
                </a:extLst>
              </p:cNvPr>
              <p:cNvSpPr/>
              <p:nvPr/>
            </p:nvSpPr>
            <p:spPr>
              <a:xfrm>
                <a:off x="9145940" y="6294430"/>
                <a:ext cx="3062388" cy="36803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solidFill>
                    <a:srgbClr val="FF6600"/>
                  </a:solidFill>
                </a:endParaRPr>
              </a:p>
            </p:txBody>
          </p:sp>
          <p:pic>
            <p:nvPicPr>
              <p:cNvPr id="8" name="Picture 17">
                <a:extLst>
                  <a:ext uri="{FF2B5EF4-FFF2-40B4-BE49-F238E27FC236}">
                    <a16:creationId xmlns:a16="http://schemas.microsoft.com/office/drawing/2014/main" id="{E9002A4C-1040-5331-82B1-E0645B9819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31875" b="31535"/>
              <a:stretch/>
            </p:blipFill>
            <p:spPr>
              <a:xfrm>
                <a:off x="9334641" y="6372012"/>
                <a:ext cx="2673001" cy="26081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65799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856</Words>
  <Application>Microsoft Macintosh PowerPoint</Application>
  <PresentationFormat>Diavoorstelling (4:3)</PresentationFormat>
  <Paragraphs>141</Paragraphs>
  <Slides>23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AI en Interactieve Technologie met Scratch &amp; Teachable Machine</vt:lpstr>
      <vt:lpstr>PowerPoint-presentatie</vt:lpstr>
      <vt:lpstr>Doel en Benodigdheden</vt:lpstr>
      <vt:lpstr>Wat is Interactieve Technologie?</vt:lpstr>
      <vt:lpstr>Structuur van de Workshop</vt:lpstr>
      <vt:lpstr>PowerPoint-presentatie</vt:lpstr>
      <vt:lpstr>PowerPoint-presentatie</vt:lpstr>
      <vt:lpstr>Wat is Teachable Machine?</vt:lpstr>
      <vt:lpstr>Wat is Scratch?</vt:lpstr>
      <vt:lpstr>Wat is Scratch?</vt:lpstr>
      <vt:lpstr>AI-model trainen in Teachable Machine</vt:lpstr>
      <vt:lpstr>AI koppelen aan Scratch</vt:lpstr>
      <vt:lpstr>Voorbeeld Scratch Code</vt:lpstr>
      <vt:lpstr>Testen</vt:lpstr>
      <vt:lpstr>Testen</vt:lpstr>
      <vt:lpstr>Ideeen</vt:lpstr>
      <vt:lpstr>Ideeen</vt:lpstr>
      <vt:lpstr>Ideeën</vt:lpstr>
      <vt:lpstr>Ideeën</vt:lpstr>
      <vt:lpstr>Ideeën</vt:lpstr>
      <vt:lpstr>Afronding</vt:lpstr>
      <vt:lpstr>PowerPoint-presentatie</vt:lpstr>
      <vt:lpstr>Links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Ruben Rump</cp:lastModifiedBy>
  <cp:revision>3</cp:revision>
  <dcterms:created xsi:type="dcterms:W3CDTF">2013-01-27T09:14:16Z</dcterms:created>
  <dcterms:modified xsi:type="dcterms:W3CDTF">2025-02-12T20:35:43Z</dcterms:modified>
  <cp:category/>
</cp:coreProperties>
</file>